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5" r:id="rId4"/>
    <p:sldId id="280" r:id="rId5"/>
    <p:sldId id="281" r:id="rId6"/>
    <p:sldId id="282" r:id="rId7"/>
    <p:sldId id="257" r:id="rId8"/>
    <p:sldId id="283" r:id="rId9"/>
    <p:sldId id="284" r:id="rId10"/>
    <p:sldId id="285" r:id="rId11"/>
    <p:sldId id="261" r:id="rId12"/>
    <p:sldId id="269" r:id="rId13"/>
    <p:sldId id="277" r:id="rId14"/>
    <p:sldId id="286" r:id="rId15"/>
    <p:sldId id="273" r:id="rId16"/>
    <p:sldId id="288" r:id="rId17"/>
    <p:sldId id="287" r:id="rId18"/>
    <p:sldId id="274" r:id="rId19"/>
    <p:sldId id="264" r:id="rId20"/>
    <p:sldId id="266" r:id="rId21"/>
    <p:sldId id="268" r:id="rId22"/>
    <p:sldId id="270" r:id="rId23"/>
    <p:sldId id="271" r:id="rId24"/>
    <p:sldId id="278" r:id="rId25"/>
    <p:sldId id="289"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FEDE-A6CD-4F28-9D2A-A6F7E1AFE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4C2809-12D4-4872-83B2-7E38B20BB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795E6A-DC77-4D6C-A810-7B6DD334FD21}"/>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5" name="Footer Placeholder 4">
            <a:extLst>
              <a:ext uri="{FF2B5EF4-FFF2-40B4-BE49-F238E27FC236}">
                <a16:creationId xmlns:a16="http://schemas.microsoft.com/office/drawing/2014/main" id="{7F3B4AB8-545F-4391-BC9B-1E7767F788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F2D3A6-D3A2-41C7-BB77-2FF06D815BFE}"/>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193296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495-FA5B-4B77-BA91-68CAE3B11B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3CCFA0-EC03-4B56-AD4E-0460D19B7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027356-AF58-4C47-B810-F60A917EC715}"/>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5" name="Footer Placeholder 4">
            <a:extLst>
              <a:ext uri="{FF2B5EF4-FFF2-40B4-BE49-F238E27FC236}">
                <a16:creationId xmlns:a16="http://schemas.microsoft.com/office/drawing/2014/main" id="{79729A3D-20B0-491B-BBA6-8E9640AE1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C7CFDE-AC10-459E-A91E-A4100561BB88}"/>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158230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B6DE0-47FB-433A-8885-6F51BA223E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CA8E24-22C3-44A3-A75E-6DDA89F84A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CB5420-C4D2-4C82-AF10-E972E3233297}"/>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5" name="Footer Placeholder 4">
            <a:extLst>
              <a:ext uri="{FF2B5EF4-FFF2-40B4-BE49-F238E27FC236}">
                <a16:creationId xmlns:a16="http://schemas.microsoft.com/office/drawing/2014/main" id="{8D7457A0-3763-45C7-9B5A-45DA3E7C1B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B5525-0564-4B8D-A840-A18DF130D544}"/>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398642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AFB2-4912-4F06-9175-727B5F0815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CC9A79-7342-4263-A386-4D7F642E3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101FAB-FEB8-4A95-AFD1-3E26C541FE77}"/>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5" name="Footer Placeholder 4">
            <a:extLst>
              <a:ext uri="{FF2B5EF4-FFF2-40B4-BE49-F238E27FC236}">
                <a16:creationId xmlns:a16="http://schemas.microsoft.com/office/drawing/2014/main" id="{4F33F08E-F835-46A8-8902-80F1AA24B0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A3B6C7-8A09-4B9A-B5F0-B8695BB2C531}"/>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261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6CF1-7567-4208-9DE2-D49A6F7748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3379D1-D3B8-4CFE-AE71-814A2D970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F827B7-ADF7-4564-8170-10D36E67F083}"/>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5" name="Footer Placeholder 4">
            <a:extLst>
              <a:ext uri="{FF2B5EF4-FFF2-40B4-BE49-F238E27FC236}">
                <a16:creationId xmlns:a16="http://schemas.microsoft.com/office/drawing/2014/main" id="{329BE9A9-A28B-4497-99C5-2E789D6FE5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6B0817-052F-4E81-8BA4-A5D54673E296}"/>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138282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FE8F-4FC7-4076-920A-FA648B9D7D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18EF8B-6A5C-4937-A0E8-B70697E8D8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4B5BAF-0D85-4424-B350-5F9DE6EED1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3EBAD16-C6C2-4ED9-9873-9120F456644A}"/>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6" name="Footer Placeholder 5">
            <a:extLst>
              <a:ext uri="{FF2B5EF4-FFF2-40B4-BE49-F238E27FC236}">
                <a16:creationId xmlns:a16="http://schemas.microsoft.com/office/drawing/2014/main" id="{F23C5827-5CA5-4A18-9720-CBBEB0D1DC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347554-0917-4C32-8212-02D3D422D040}"/>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317154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5E86-FA07-4DB4-89A9-1809C6A34C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36E043-BCA5-4039-B1EC-E50C90FEB9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7D7B37-1BF6-4458-A24E-84F8E2C1BF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B84D0F-4287-40B1-ACAD-FF2EB78DE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D69DBF-C2F5-4549-81D6-85595DF18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447E3A-61A8-4E80-AC8A-3EDF584D634F}"/>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8" name="Footer Placeholder 7">
            <a:extLst>
              <a:ext uri="{FF2B5EF4-FFF2-40B4-BE49-F238E27FC236}">
                <a16:creationId xmlns:a16="http://schemas.microsoft.com/office/drawing/2014/main" id="{7DAF9176-E174-4FB1-8752-611F5CDBA8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FD9F5D-6B9E-4120-98E9-0B25A8D43F3F}"/>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327897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0CB8-2668-4127-8EED-9CFD167F9A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6287C1-1687-49E4-B870-B2F31650FAEE}"/>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4" name="Footer Placeholder 3">
            <a:extLst>
              <a:ext uri="{FF2B5EF4-FFF2-40B4-BE49-F238E27FC236}">
                <a16:creationId xmlns:a16="http://schemas.microsoft.com/office/drawing/2014/main" id="{494AF073-03D1-40F1-A53A-52A4D55D2D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A926FC-584C-4F94-8223-67EA36CED668}"/>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254861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F7A4B-58F8-4D0A-9854-2982B1BCCCC6}"/>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3" name="Footer Placeholder 2">
            <a:extLst>
              <a:ext uri="{FF2B5EF4-FFF2-40B4-BE49-F238E27FC236}">
                <a16:creationId xmlns:a16="http://schemas.microsoft.com/office/drawing/2014/main" id="{E4D49BA5-3A38-468B-BCE6-72E54DB9C4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E1E9D0-63F9-4EE6-90AE-D7B297B39EF0}"/>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75159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AD8E-DF13-4E4C-8D1A-411339C93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E98D8A-41C3-4F11-BED5-FE6C096F4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24BB0C-0863-4F7A-92E4-7061C4697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B66726-B13C-478B-A7C6-3036BA8551B5}"/>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6" name="Footer Placeholder 5">
            <a:extLst>
              <a:ext uri="{FF2B5EF4-FFF2-40B4-BE49-F238E27FC236}">
                <a16:creationId xmlns:a16="http://schemas.microsoft.com/office/drawing/2014/main" id="{9C6ED2CC-269B-42D4-9B45-C56AF9F144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BC63D1-6674-4E4D-A6D2-9B9E6CA7B46E}"/>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216850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1CA5-1D61-4EAE-B297-00AF0AE72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5A70FE5-771E-47F4-A549-A892751283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2F8B7C-4868-4C0F-B4CC-857172EAE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BF048-C817-4860-AA4D-AB5642B3F55C}"/>
              </a:ext>
            </a:extLst>
          </p:cNvPr>
          <p:cNvSpPr>
            <a:spLocks noGrp="1"/>
          </p:cNvSpPr>
          <p:nvPr>
            <p:ph type="dt" sz="half" idx="10"/>
          </p:nvPr>
        </p:nvSpPr>
        <p:spPr/>
        <p:txBody>
          <a:bodyPr/>
          <a:lstStyle/>
          <a:p>
            <a:fld id="{98E89EB2-E79F-4932-843C-F986A5C61E22}" type="datetimeFigureOut">
              <a:rPr lang="en-GB" smtClean="0"/>
              <a:t>23/11/2021</a:t>
            </a:fld>
            <a:endParaRPr lang="en-GB"/>
          </a:p>
        </p:txBody>
      </p:sp>
      <p:sp>
        <p:nvSpPr>
          <p:cNvPr id="6" name="Footer Placeholder 5">
            <a:extLst>
              <a:ext uri="{FF2B5EF4-FFF2-40B4-BE49-F238E27FC236}">
                <a16:creationId xmlns:a16="http://schemas.microsoft.com/office/drawing/2014/main" id="{47748E0E-0782-48F6-AA34-7C7D953740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B1C1EF-D132-47A9-8800-EF75EB320EFE}"/>
              </a:ext>
            </a:extLst>
          </p:cNvPr>
          <p:cNvSpPr>
            <a:spLocks noGrp="1"/>
          </p:cNvSpPr>
          <p:nvPr>
            <p:ph type="sldNum" sz="quarter" idx="12"/>
          </p:nvPr>
        </p:nvSpPr>
        <p:spPr/>
        <p:txBody>
          <a:bodyPr/>
          <a:lstStyle/>
          <a:p>
            <a:fld id="{218FE2C7-DDEA-4004-949F-13B43367BA57}" type="slidenum">
              <a:rPr lang="en-GB" smtClean="0"/>
              <a:t>‹#›</a:t>
            </a:fld>
            <a:endParaRPr lang="en-GB"/>
          </a:p>
        </p:txBody>
      </p:sp>
    </p:spTree>
    <p:extLst>
      <p:ext uri="{BB962C8B-B14F-4D97-AF65-F5344CB8AC3E}">
        <p14:creationId xmlns:p14="http://schemas.microsoft.com/office/powerpoint/2010/main" val="317579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08A01-5E13-4EA5-8F49-C2B67DDF5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2EFD73-3ABC-4EA8-A28B-01DC3984A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2AA484-F298-484E-A5B8-34D582DDE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89EB2-E79F-4932-843C-F986A5C61E22}" type="datetimeFigureOut">
              <a:rPr lang="en-GB" smtClean="0"/>
              <a:t>23/11/2021</a:t>
            </a:fld>
            <a:endParaRPr lang="en-GB"/>
          </a:p>
        </p:txBody>
      </p:sp>
      <p:sp>
        <p:nvSpPr>
          <p:cNvPr id="5" name="Footer Placeholder 4">
            <a:extLst>
              <a:ext uri="{FF2B5EF4-FFF2-40B4-BE49-F238E27FC236}">
                <a16:creationId xmlns:a16="http://schemas.microsoft.com/office/drawing/2014/main" id="{F4965B3D-C6FC-4B2C-818D-85E10FF3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C72712-110C-4667-A76B-1DFC4A4B0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FE2C7-DDEA-4004-949F-13B43367BA57}" type="slidenum">
              <a:rPr lang="en-GB" smtClean="0"/>
              <a:t>‹#›</a:t>
            </a:fld>
            <a:endParaRPr lang="en-GB"/>
          </a:p>
        </p:txBody>
      </p:sp>
    </p:spTree>
    <p:extLst>
      <p:ext uri="{BB962C8B-B14F-4D97-AF65-F5344CB8AC3E}">
        <p14:creationId xmlns:p14="http://schemas.microsoft.com/office/powerpoint/2010/main" val="138356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A1A9-163B-4786-B245-3176F5FFA86F}"/>
              </a:ext>
            </a:extLst>
          </p:cNvPr>
          <p:cNvSpPr>
            <a:spLocks noGrp="1"/>
          </p:cNvSpPr>
          <p:nvPr>
            <p:ph type="ctrTitle"/>
          </p:nvPr>
        </p:nvSpPr>
        <p:spPr>
          <a:xfrm>
            <a:off x="1524000" y="1122363"/>
            <a:ext cx="9144000" cy="3525138"/>
          </a:xfrm>
        </p:spPr>
        <p:txBody>
          <a:bodyPr/>
          <a:lstStyle/>
          <a:p>
            <a:r>
              <a:rPr lang="en-GB" dirty="0"/>
              <a:t>Training.</a:t>
            </a:r>
            <a:br>
              <a:rPr lang="en-GB" dirty="0"/>
            </a:br>
            <a:br>
              <a:rPr lang="en-GB" dirty="0"/>
            </a:br>
            <a:r>
              <a:rPr lang="en-GB" dirty="0"/>
              <a:t> What’s it all about?</a:t>
            </a:r>
          </a:p>
        </p:txBody>
      </p:sp>
    </p:spTree>
    <p:extLst>
      <p:ext uri="{BB962C8B-B14F-4D97-AF65-F5344CB8AC3E}">
        <p14:creationId xmlns:p14="http://schemas.microsoft.com/office/powerpoint/2010/main" val="1109586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A7FE-7E90-49F8-B213-5277D2478423}"/>
              </a:ext>
            </a:extLst>
          </p:cNvPr>
          <p:cNvSpPr>
            <a:spLocks noGrp="1"/>
          </p:cNvSpPr>
          <p:nvPr>
            <p:ph type="title"/>
          </p:nvPr>
        </p:nvSpPr>
        <p:spPr/>
        <p:txBody>
          <a:bodyPr>
            <a:normAutofit/>
          </a:bodyPr>
          <a:lstStyle/>
          <a:p>
            <a:pPr algn="ctr"/>
            <a:r>
              <a:rPr lang="en-GB" sz="6000" u="sng" dirty="0"/>
              <a:t>Aerobic System</a:t>
            </a:r>
          </a:p>
        </p:txBody>
      </p:sp>
      <p:sp>
        <p:nvSpPr>
          <p:cNvPr id="3" name="Content Placeholder 2">
            <a:extLst>
              <a:ext uri="{FF2B5EF4-FFF2-40B4-BE49-F238E27FC236}">
                <a16:creationId xmlns:a16="http://schemas.microsoft.com/office/drawing/2014/main" id="{D207F051-ACF9-4DBC-811E-159C7723DA31}"/>
              </a:ext>
            </a:extLst>
          </p:cNvPr>
          <p:cNvSpPr>
            <a:spLocks noGrp="1"/>
          </p:cNvSpPr>
          <p:nvPr>
            <p:ph idx="1"/>
          </p:nvPr>
        </p:nvSpPr>
        <p:spPr/>
        <p:txBody>
          <a:bodyPr/>
          <a:lstStyle/>
          <a:p>
            <a:pPr marL="0" indent="0">
              <a:buNone/>
            </a:pPr>
            <a:r>
              <a:rPr lang="en-GB" sz="4000" dirty="0"/>
              <a:t>Oxygen, Glycogen, proteins and fats are all processed in specialised parts of the muscles called mitochondria to produce ATP.</a:t>
            </a:r>
          </a:p>
          <a:p>
            <a:pPr marL="0" indent="0">
              <a:buNone/>
            </a:pPr>
            <a:endParaRPr lang="en-GB" sz="4000" dirty="0"/>
          </a:p>
          <a:p>
            <a:pPr marL="0" indent="0">
              <a:buNone/>
            </a:pPr>
            <a:r>
              <a:rPr lang="en-GB" sz="4000" dirty="0"/>
              <a:t>Can be used almost indefinitely as long as the effort is not too high!</a:t>
            </a:r>
            <a:endParaRPr lang="en-GB" dirty="0"/>
          </a:p>
        </p:txBody>
      </p:sp>
    </p:spTree>
    <p:extLst>
      <p:ext uri="{BB962C8B-B14F-4D97-AF65-F5344CB8AC3E}">
        <p14:creationId xmlns:p14="http://schemas.microsoft.com/office/powerpoint/2010/main" val="257521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0189-565B-4998-81A3-7A1493E1C660}"/>
              </a:ext>
            </a:extLst>
          </p:cNvPr>
          <p:cNvSpPr>
            <a:spLocks noGrp="1"/>
          </p:cNvSpPr>
          <p:nvPr>
            <p:ph type="title"/>
          </p:nvPr>
        </p:nvSpPr>
        <p:spPr/>
        <p:txBody>
          <a:bodyPr/>
          <a:lstStyle/>
          <a:p>
            <a:r>
              <a:rPr lang="en-GB" dirty="0"/>
              <a:t>How does this relate to exercise and rowing?</a:t>
            </a:r>
          </a:p>
        </p:txBody>
      </p:sp>
      <p:sp>
        <p:nvSpPr>
          <p:cNvPr id="3" name="Content Placeholder 2">
            <a:extLst>
              <a:ext uri="{FF2B5EF4-FFF2-40B4-BE49-F238E27FC236}">
                <a16:creationId xmlns:a16="http://schemas.microsoft.com/office/drawing/2014/main" id="{24777161-6DE1-468B-93FD-CD4C1C451D33}"/>
              </a:ext>
            </a:extLst>
          </p:cNvPr>
          <p:cNvSpPr>
            <a:spLocks noGrp="1"/>
          </p:cNvSpPr>
          <p:nvPr>
            <p:ph idx="1"/>
          </p:nvPr>
        </p:nvSpPr>
        <p:spPr/>
        <p:txBody>
          <a:bodyPr>
            <a:normAutofit/>
          </a:bodyPr>
          <a:lstStyle/>
          <a:p>
            <a:r>
              <a:rPr lang="en-GB" dirty="0"/>
              <a:t>Our regattas last anywhere from 10 to 15 minutes and the majority of the race will be in the Aerobic zone.</a:t>
            </a:r>
          </a:p>
          <a:p>
            <a:r>
              <a:rPr lang="en-GB" dirty="0"/>
              <a:t>When the intensity of the exercise increases so that the aerobic system can’t supply all of the energy, the anaerobic system has to kick in. This is called the anaerobic threshold.</a:t>
            </a:r>
          </a:p>
          <a:p>
            <a:r>
              <a:rPr lang="en-US" dirty="0"/>
              <a:t>The fitter you are, the longer you can fuel your body with the aerobic system before the anaerobic system needs to take over. </a:t>
            </a:r>
          </a:p>
          <a:p>
            <a:r>
              <a:rPr lang="en-US" dirty="0"/>
              <a:t>One of the aims of training for endurance is to raise the level of the Anaerobic Threshold.</a:t>
            </a:r>
          </a:p>
        </p:txBody>
      </p:sp>
    </p:spTree>
    <p:extLst>
      <p:ext uri="{BB962C8B-B14F-4D97-AF65-F5344CB8AC3E}">
        <p14:creationId xmlns:p14="http://schemas.microsoft.com/office/powerpoint/2010/main" val="3084128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F2FC-C6EB-411B-B090-264410A2AA80}"/>
              </a:ext>
            </a:extLst>
          </p:cNvPr>
          <p:cNvSpPr>
            <a:spLocks noGrp="1"/>
          </p:cNvSpPr>
          <p:nvPr>
            <p:ph type="title"/>
          </p:nvPr>
        </p:nvSpPr>
        <p:spPr/>
        <p:txBody>
          <a:bodyPr/>
          <a:lstStyle/>
          <a:p>
            <a:r>
              <a:rPr lang="en-GB" dirty="0"/>
              <a:t>The training zones. Can they be changed!!</a:t>
            </a:r>
          </a:p>
        </p:txBody>
      </p:sp>
      <p:pic>
        <p:nvPicPr>
          <p:cNvPr id="5" name="Content Placeholder 4">
            <a:extLst>
              <a:ext uri="{FF2B5EF4-FFF2-40B4-BE49-F238E27FC236}">
                <a16:creationId xmlns:a16="http://schemas.microsoft.com/office/drawing/2014/main" id="{6213B942-E773-4E63-A37A-BD5DD0910965}"/>
              </a:ext>
            </a:extLst>
          </p:cNvPr>
          <p:cNvPicPr>
            <a:picLocks noGrp="1" noChangeAspect="1"/>
          </p:cNvPicPr>
          <p:nvPr>
            <p:ph idx="1"/>
          </p:nvPr>
        </p:nvPicPr>
        <p:blipFill>
          <a:blip r:embed="rId2"/>
          <a:stretch>
            <a:fillRect/>
          </a:stretch>
        </p:blipFill>
        <p:spPr>
          <a:xfrm>
            <a:off x="958667" y="1800458"/>
            <a:ext cx="5006378" cy="4351338"/>
          </a:xfrm>
        </p:spPr>
      </p:pic>
      <p:sp>
        <p:nvSpPr>
          <p:cNvPr id="3" name="TextBox 2">
            <a:extLst>
              <a:ext uri="{FF2B5EF4-FFF2-40B4-BE49-F238E27FC236}">
                <a16:creationId xmlns:a16="http://schemas.microsoft.com/office/drawing/2014/main" id="{374099E4-2430-4A48-8DC3-0CFD2E591EAE}"/>
              </a:ext>
            </a:extLst>
          </p:cNvPr>
          <p:cNvSpPr txBox="1"/>
          <p:nvPr/>
        </p:nvSpPr>
        <p:spPr>
          <a:xfrm>
            <a:off x="6358855" y="1979802"/>
            <a:ext cx="4664279" cy="4247317"/>
          </a:xfrm>
          <a:prstGeom prst="rect">
            <a:avLst/>
          </a:prstGeom>
          <a:noFill/>
        </p:spPr>
        <p:txBody>
          <a:bodyPr wrap="square" rtlCol="0">
            <a:spAutoFit/>
          </a:bodyPr>
          <a:lstStyle/>
          <a:p>
            <a:r>
              <a:rPr lang="en-GB" dirty="0"/>
              <a:t>Maximum heart rate gets lower with age. A rough guide is that your max HR is 220 – your age! You can’t really train to get your max HR higher.</a:t>
            </a:r>
          </a:p>
          <a:p>
            <a:endParaRPr lang="en-GB" dirty="0"/>
          </a:p>
          <a:p>
            <a:r>
              <a:rPr lang="en-GB" dirty="0"/>
              <a:t>The zones can be changed with training:</a:t>
            </a:r>
          </a:p>
          <a:p>
            <a:r>
              <a:rPr lang="en-GB" dirty="0" err="1"/>
              <a:t>Eg</a:t>
            </a:r>
            <a:r>
              <a:rPr lang="en-GB" dirty="0"/>
              <a:t> the top of the aerobic zone can be increased to 85% or even higher as your body becomes more efficient </a:t>
            </a:r>
            <a:r>
              <a:rPr lang="en-GB" dirty="0" err="1"/>
              <a:t>ie</a:t>
            </a:r>
            <a:r>
              <a:rPr lang="en-GB" dirty="0"/>
              <a:t> increasing the </a:t>
            </a:r>
            <a:r>
              <a:rPr lang="en-GB" dirty="0">
                <a:solidFill>
                  <a:srgbClr val="FF0000"/>
                </a:solidFill>
              </a:rPr>
              <a:t>anaerobic threshold</a:t>
            </a:r>
            <a:r>
              <a:rPr lang="en-GB" dirty="0"/>
              <a:t>.</a:t>
            </a:r>
          </a:p>
          <a:p>
            <a:endParaRPr lang="en-GB" dirty="0"/>
          </a:p>
          <a:p>
            <a:r>
              <a:rPr lang="en-GB" dirty="0"/>
              <a:t>Our aim during a race is to be as high into the aerobic zone as possible and only going into the anaerobic zone towards the end for a sprint finish!!</a:t>
            </a:r>
          </a:p>
        </p:txBody>
      </p:sp>
    </p:spTree>
    <p:extLst>
      <p:ext uri="{BB962C8B-B14F-4D97-AF65-F5344CB8AC3E}">
        <p14:creationId xmlns:p14="http://schemas.microsoft.com/office/powerpoint/2010/main" val="29569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AA2D-0778-4209-88A7-4405A471D812}"/>
              </a:ext>
            </a:extLst>
          </p:cNvPr>
          <p:cNvSpPr>
            <a:spLocks noGrp="1"/>
          </p:cNvSpPr>
          <p:nvPr>
            <p:ph type="title"/>
          </p:nvPr>
        </p:nvSpPr>
        <p:spPr/>
        <p:txBody>
          <a:bodyPr/>
          <a:lstStyle/>
          <a:p>
            <a:r>
              <a:rPr lang="en-GB" u="sng" dirty="0"/>
              <a:t>Some examples of heart rate during exercise.</a:t>
            </a:r>
          </a:p>
        </p:txBody>
      </p:sp>
      <p:pic>
        <p:nvPicPr>
          <p:cNvPr id="19" name="Content Placeholder 18">
            <a:extLst>
              <a:ext uri="{FF2B5EF4-FFF2-40B4-BE49-F238E27FC236}">
                <a16:creationId xmlns:a16="http://schemas.microsoft.com/office/drawing/2014/main" id="{C9D2A7F5-64FD-47A9-A3D5-C7E98C5CA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315" y="1532759"/>
            <a:ext cx="2761509" cy="5121446"/>
          </a:xfrm>
        </p:spPr>
      </p:pic>
      <p:pic>
        <p:nvPicPr>
          <p:cNvPr id="21" name="Picture 20">
            <a:extLst>
              <a:ext uri="{FF2B5EF4-FFF2-40B4-BE49-F238E27FC236}">
                <a16:creationId xmlns:a16="http://schemas.microsoft.com/office/drawing/2014/main" id="{F78B5F47-B4B6-48D6-AC2A-EE2BEA98B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667" y="1532759"/>
            <a:ext cx="2761509" cy="5121446"/>
          </a:xfrm>
          <a:prstGeom prst="rect">
            <a:avLst/>
          </a:prstGeom>
        </p:spPr>
      </p:pic>
      <p:pic>
        <p:nvPicPr>
          <p:cNvPr id="3" name="Picture 2">
            <a:extLst>
              <a:ext uri="{FF2B5EF4-FFF2-40B4-BE49-F238E27FC236}">
                <a16:creationId xmlns:a16="http://schemas.microsoft.com/office/drawing/2014/main" id="{07F2C062-985D-4332-91CC-AD602929B571}"/>
              </a:ext>
            </a:extLst>
          </p:cNvPr>
          <p:cNvPicPr>
            <a:picLocks noChangeAspect="1"/>
          </p:cNvPicPr>
          <p:nvPr/>
        </p:nvPicPr>
        <p:blipFill>
          <a:blip r:embed="rId4"/>
          <a:stretch>
            <a:fillRect/>
          </a:stretch>
        </p:blipFill>
        <p:spPr>
          <a:xfrm>
            <a:off x="8028264" y="1536844"/>
            <a:ext cx="2684477" cy="5117361"/>
          </a:xfrm>
          <a:prstGeom prst="rect">
            <a:avLst/>
          </a:prstGeom>
        </p:spPr>
      </p:pic>
    </p:spTree>
    <p:extLst>
      <p:ext uri="{BB962C8B-B14F-4D97-AF65-F5344CB8AC3E}">
        <p14:creationId xmlns:p14="http://schemas.microsoft.com/office/powerpoint/2010/main" val="104659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B952-B67C-4EA2-9287-C49D7975FF6D}"/>
              </a:ext>
            </a:extLst>
          </p:cNvPr>
          <p:cNvSpPr>
            <a:spLocks noGrp="1"/>
          </p:cNvSpPr>
          <p:nvPr>
            <p:ph type="title"/>
          </p:nvPr>
        </p:nvSpPr>
        <p:spPr/>
        <p:txBody>
          <a:bodyPr/>
          <a:lstStyle/>
          <a:p>
            <a:pPr algn="ctr"/>
            <a:r>
              <a:rPr lang="en-GB" dirty="0"/>
              <a:t>What training should you do?</a:t>
            </a:r>
          </a:p>
        </p:txBody>
      </p:sp>
      <p:pic>
        <p:nvPicPr>
          <p:cNvPr id="4" name="Content Placeholder 3">
            <a:extLst>
              <a:ext uri="{FF2B5EF4-FFF2-40B4-BE49-F238E27FC236}">
                <a16:creationId xmlns:a16="http://schemas.microsoft.com/office/drawing/2014/main" id="{0AE1F099-5EE8-4A8A-9E28-93C28A478A13}"/>
              </a:ext>
            </a:extLst>
          </p:cNvPr>
          <p:cNvPicPr>
            <a:picLocks noGrp="1" noChangeAspect="1"/>
          </p:cNvPicPr>
          <p:nvPr>
            <p:ph idx="1"/>
          </p:nvPr>
        </p:nvPicPr>
        <p:blipFill>
          <a:blip r:embed="rId2"/>
          <a:stretch>
            <a:fillRect/>
          </a:stretch>
        </p:blipFill>
        <p:spPr>
          <a:xfrm>
            <a:off x="2365695" y="1350373"/>
            <a:ext cx="7264866" cy="5448650"/>
          </a:xfrm>
          <a:prstGeom prst="rect">
            <a:avLst/>
          </a:prstGeom>
        </p:spPr>
      </p:pic>
    </p:spTree>
    <p:extLst>
      <p:ext uri="{BB962C8B-B14F-4D97-AF65-F5344CB8AC3E}">
        <p14:creationId xmlns:p14="http://schemas.microsoft.com/office/powerpoint/2010/main" val="2013347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C749-9D4F-41D5-8817-550A5F490F83}"/>
              </a:ext>
            </a:extLst>
          </p:cNvPr>
          <p:cNvSpPr>
            <a:spLocks noGrp="1"/>
          </p:cNvSpPr>
          <p:nvPr>
            <p:ph type="title"/>
          </p:nvPr>
        </p:nvSpPr>
        <p:spPr/>
        <p:txBody>
          <a:bodyPr/>
          <a:lstStyle/>
          <a:p>
            <a:r>
              <a:rPr lang="en-GB" dirty="0"/>
              <a:t>Interval training.</a:t>
            </a:r>
          </a:p>
        </p:txBody>
      </p:sp>
      <p:sp>
        <p:nvSpPr>
          <p:cNvPr id="3" name="Content Placeholder 2">
            <a:extLst>
              <a:ext uri="{FF2B5EF4-FFF2-40B4-BE49-F238E27FC236}">
                <a16:creationId xmlns:a16="http://schemas.microsoft.com/office/drawing/2014/main" id="{A1F42055-544E-4958-83DC-D35622E14BC1}"/>
              </a:ext>
            </a:extLst>
          </p:cNvPr>
          <p:cNvSpPr>
            <a:spLocks noGrp="1"/>
          </p:cNvSpPr>
          <p:nvPr>
            <p:ph idx="1"/>
          </p:nvPr>
        </p:nvSpPr>
        <p:spPr/>
        <p:txBody>
          <a:bodyPr>
            <a:normAutofit/>
          </a:bodyPr>
          <a:lstStyle/>
          <a:p>
            <a:r>
              <a:rPr lang="en-US" dirty="0"/>
              <a:t>Interval training is very good for raising the AT. This is when you alternate periods of aerobic exercise with periods of anaerobic exercise.</a:t>
            </a:r>
          </a:p>
          <a:p>
            <a:endParaRPr lang="en-US" dirty="0"/>
          </a:p>
          <a:p>
            <a:r>
              <a:rPr lang="en-US" dirty="0"/>
              <a:t>An example might be to row (cycle, swim, run) aerobically with a heart rate of around 65 to 75% MHR for 3 or 4 minutes and then increase the intensity into the anaerobic zone (~85% MHR) for about a minute then repeat several times.</a:t>
            </a:r>
          </a:p>
          <a:p>
            <a:endParaRPr lang="en-GB" dirty="0"/>
          </a:p>
        </p:txBody>
      </p:sp>
    </p:spTree>
    <p:extLst>
      <p:ext uri="{BB962C8B-B14F-4D97-AF65-F5344CB8AC3E}">
        <p14:creationId xmlns:p14="http://schemas.microsoft.com/office/powerpoint/2010/main" val="2378018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4E87-02D2-4EDF-B9F7-E1CB9E90DDDA}"/>
              </a:ext>
            </a:extLst>
          </p:cNvPr>
          <p:cNvSpPr>
            <a:spLocks noGrp="1"/>
          </p:cNvSpPr>
          <p:nvPr>
            <p:ph type="title"/>
          </p:nvPr>
        </p:nvSpPr>
        <p:spPr/>
        <p:txBody>
          <a:bodyPr/>
          <a:lstStyle/>
          <a:p>
            <a:r>
              <a:rPr lang="en-GB" dirty="0"/>
              <a:t>Aerobic or Endurance training</a:t>
            </a:r>
          </a:p>
        </p:txBody>
      </p:sp>
      <p:sp>
        <p:nvSpPr>
          <p:cNvPr id="3" name="Content Placeholder 2">
            <a:extLst>
              <a:ext uri="{FF2B5EF4-FFF2-40B4-BE49-F238E27FC236}">
                <a16:creationId xmlns:a16="http://schemas.microsoft.com/office/drawing/2014/main" id="{A80F2C26-E634-4858-8EE9-1F4B63DEB4E5}"/>
              </a:ext>
            </a:extLst>
          </p:cNvPr>
          <p:cNvSpPr>
            <a:spLocks noGrp="1"/>
          </p:cNvSpPr>
          <p:nvPr>
            <p:ph idx="1"/>
          </p:nvPr>
        </p:nvSpPr>
        <p:spPr/>
        <p:txBody>
          <a:bodyPr/>
          <a:lstStyle/>
          <a:p>
            <a:pPr marL="0" indent="0">
              <a:buNone/>
            </a:pPr>
            <a:r>
              <a:rPr lang="en-GB" dirty="0"/>
              <a:t>This type of training involves longer periods of exercise in the aerobic zone. The purpose is to increase the efficiency of the muscles and hence endurance.</a:t>
            </a:r>
          </a:p>
          <a:p>
            <a:pPr marL="0" indent="0">
              <a:buNone/>
            </a:pPr>
            <a:endParaRPr lang="en-GB" dirty="0"/>
          </a:p>
        </p:txBody>
      </p:sp>
    </p:spTree>
    <p:extLst>
      <p:ext uri="{BB962C8B-B14F-4D97-AF65-F5344CB8AC3E}">
        <p14:creationId xmlns:p14="http://schemas.microsoft.com/office/powerpoint/2010/main" val="4292956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8E9B-83F9-4559-9293-3C6086556577}"/>
              </a:ext>
            </a:extLst>
          </p:cNvPr>
          <p:cNvSpPr>
            <a:spLocks noGrp="1"/>
          </p:cNvSpPr>
          <p:nvPr>
            <p:ph type="title"/>
          </p:nvPr>
        </p:nvSpPr>
        <p:spPr/>
        <p:txBody>
          <a:bodyPr>
            <a:normAutofit/>
          </a:bodyPr>
          <a:lstStyle/>
          <a:p>
            <a:r>
              <a:rPr lang="en-GB" sz="3600" u="sng" dirty="0"/>
              <a:t>What should your heart rate be when you’re training?</a:t>
            </a:r>
          </a:p>
        </p:txBody>
      </p:sp>
      <p:pic>
        <p:nvPicPr>
          <p:cNvPr id="4" name="Content Placeholder 3">
            <a:extLst>
              <a:ext uri="{FF2B5EF4-FFF2-40B4-BE49-F238E27FC236}">
                <a16:creationId xmlns:a16="http://schemas.microsoft.com/office/drawing/2014/main" id="{F338BC8A-E193-4B52-BBEE-63E334D69AD7}"/>
              </a:ext>
            </a:extLst>
          </p:cNvPr>
          <p:cNvPicPr>
            <a:picLocks noGrp="1" noChangeAspect="1"/>
          </p:cNvPicPr>
          <p:nvPr>
            <p:ph idx="1"/>
          </p:nvPr>
        </p:nvPicPr>
        <p:blipFill>
          <a:blip r:embed="rId2"/>
          <a:stretch>
            <a:fillRect/>
          </a:stretch>
        </p:blipFill>
        <p:spPr>
          <a:xfrm>
            <a:off x="1461763" y="1825625"/>
            <a:ext cx="9268474" cy="4351338"/>
          </a:xfrm>
          <a:prstGeom prst="rect">
            <a:avLst/>
          </a:prstGeom>
        </p:spPr>
      </p:pic>
    </p:spTree>
    <p:extLst>
      <p:ext uri="{BB962C8B-B14F-4D97-AF65-F5344CB8AC3E}">
        <p14:creationId xmlns:p14="http://schemas.microsoft.com/office/powerpoint/2010/main" val="80939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4523-6345-42CE-8366-05079DC1C7C4}"/>
              </a:ext>
            </a:extLst>
          </p:cNvPr>
          <p:cNvSpPr>
            <a:spLocks noGrp="1"/>
          </p:cNvSpPr>
          <p:nvPr>
            <p:ph type="title"/>
          </p:nvPr>
        </p:nvSpPr>
        <p:spPr/>
        <p:txBody>
          <a:bodyPr/>
          <a:lstStyle/>
          <a:p>
            <a:r>
              <a:rPr lang="en-GB" dirty="0"/>
              <a:t>Strength training.</a:t>
            </a:r>
          </a:p>
        </p:txBody>
      </p:sp>
      <p:sp>
        <p:nvSpPr>
          <p:cNvPr id="3" name="Content Placeholder 2">
            <a:extLst>
              <a:ext uri="{FF2B5EF4-FFF2-40B4-BE49-F238E27FC236}">
                <a16:creationId xmlns:a16="http://schemas.microsoft.com/office/drawing/2014/main" id="{D732943B-6A2B-420D-8E41-0C9F0297D7CC}"/>
              </a:ext>
            </a:extLst>
          </p:cNvPr>
          <p:cNvSpPr>
            <a:spLocks noGrp="1"/>
          </p:cNvSpPr>
          <p:nvPr>
            <p:ph idx="1"/>
          </p:nvPr>
        </p:nvSpPr>
        <p:spPr/>
        <p:txBody>
          <a:bodyPr>
            <a:normAutofit/>
          </a:bodyPr>
          <a:lstStyle/>
          <a:p>
            <a:r>
              <a:rPr lang="en-GB" dirty="0"/>
              <a:t>One of the principles of getting stronger muscles is resistance training. </a:t>
            </a:r>
          </a:p>
          <a:p>
            <a:r>
              <a:rPr lang="en-US" dirty="0"/>
              <a:t>Using your muscles against a high resistance causes micro damage to muscle </a:t>
            </a:r>
            <a:r>
              <a:rPr lang="en-US" dirty="0" err="1"/>
              <a:t>fibres</a:t>
            </a:r>
            <a:r>
              <a:rPr lang="en-US" dirty="0"/>
              <a:t> that are then repaired after the workout. </a:t>
            </a:r>
          </a:p>
          <a:p>
            <a:r>
              <a:rPr lang="en-US" dirty="0"/>
              <a:t>The body rebuilds muscle to be bigger and stronger.</a:t>
            </a:r>
            <a:r>
              <a:rPr lang="en-GB" dirty="0"/>
              <a:t>  </a:t>
            </a:r>
          </a:p>
          <a:p>
            <a:r>
              <a:rPr lang="en-GB" dirty="0"/>
              <a:t>Doesn’t have to be lifting weights in a gym. Could be circuit training, press-ups, sit-ups, rowing hard into a head wind, racing starts!!</a:t>
            </a:r>
          </a:p>
        </p:txBody>
      </p:sp>
    </p:spTree>
    <p:extLst>
      <p:ext uri="{BB962C8B-B14F-4D97-AF65-F5344CB8AC3E}">
        <p14:creationId xmlns:p14="http://schemas.microsoft.com/office/powerpoint/2010/main" val="1998799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A328-8990-45B5-ABA4-AD24AC239E37}"/>
              </a:ext>
            </a:extLst>
          </p:cNvPr>
          <p:cNvSpPr>
            <a:spLocks noGrp="1"/>
          </p:cNvSpPr>
          <p:nvPr>
            <p:ph type="title"/>
          </p:nvPr>
        </p:nvSpPr>
        <p:spPr/>
        <p:txBody>
          <a:bodyPr>
            <a:normAutofit/>
          </a:bodyPr>
          <a:lstStyle/>
          <a:p>
            <a:r>
              <a:rPr lang="en-US" dirty="0"/>
              <a:t>FITT - (Frequency, Intensity, Time, Type)</a:t>
            </a:r>
            <a:endParaRPr lang="en-GB" dirty="0"/>
          </a:p>
        </p:txBody>
      </p:sp>
      <p:sp>
        <p:nvSpPr>
          <p:cNvPr id="3" name="Content Placeholder 2">
            <a:extLst>
              <a:ext uri="{FF2B5EF4-FFF2-40B4-BE49-F238E27FC236}">
                <a16:creationId xmlns:a16="http://schemas.microsoft.com/office/drawing/2014/main" id="{18894D2E-A025-4F3A-B0ED-92FC928ECA07}"/>
              </a:ext>
            </a:extLst>
          </p:cNvPr>
          <p:cNvSpPr>
            <a:spLocks noGrp="1"/>
          </p:cNvSpPr>
          <p:nvPr>
            <p:ph idx="1"/>
          </p:nvPr>
        </p:nvSpPr>
        <p:spPr/>
        <p:txBody>
          <a:bodyPr>
            <a:normAutofit/>
          </a:bodyPr>
          <a:lstStyle/>
          <a:p>
            <a:r>
              <a:rPr lang="en-US" dirty="0"/>
              <a:t>Frequency is increased by training a greater number of times each week. </a:t>
            </a:r>
          </a:p>
          <a:p>
            <a:r>
              <a:rPr lang="en-US" dirty="0"/>
              <a:t>Intensity is increased by lifting a greater resistance, such as with weight training, or by training at a higher percentage of maximum heart rate. </a:t>
            </a:r>
          </a:p>
          <a:p>
            <a:r>
              <a:rPr lang="en-US" dirty="0"/>
              <a:t>Time can be manipulated by training for longer, reducing recovery times or by completing a greater number of sets or repetitions (also known as reps). </a:t>
            </a:r>
          </a:p>
          <a:p>
            <a:r>
              <a:rPr lang="en-US" dirty="0"/>
              <a:t>Type of training is manipulated by offering a variety of training types and experiences to the athlete by combining training methods.</a:t>
            </a:r>
            <a:endParaRPr lang="en-GB" dirty="0"/>
          </a:p>
        </p:txBody>
      </p:sp>
    </p:spTree>
    <p:extLst>
      <p:ext uri="{BB962C8B-B14F-4D97-AF65-F5344CB8AC3E}">
        <p14:creationId xmlns:p14="http://schemas.microsoft.com/office/powerpoint/2010/main" val="965102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47BD-094B-449A-8CE5-939F896BF224}"/>
              </a:ext>
            </a:extLst>
          </p:cNvPr>
          <p:cNvSpPr>
            <a:spLocks noGrp="1"/>
          </p:cNvSpPr>
          <p:nvPr>
            <p:ph type="title"/>
          </p:nvPr>
        </p:nvSpPr>
        <p:spPr/>
        <p:txBody>
          <a:bodyPr/>
          <a:lstStyle/>
          <a:p>
            <a:r>
              <a:rPr lang="en-GB" dirty="0"/>
              <a:t>What is the purpose of training?</a:t>
            </a:r>
          </a:p>
        </p:txBody>
      </p:sp>
      <p:sp>
        <p:nvSpPr>
          <p:cNvPr id="3" name="Content Placeholder 2">
            <a:extLst>
              <a:ext uri="{FF2B5EF4-FFF2-40B4-BE49-F238E27FC236}">
                <a16:creationId xmlns:a16="http://schemas.microsoft.com/office/drawing/2014/main" id="{7F6B16E7-AD59-4B9F-94F8-1092DE63E91D}"/>
              </a:ext>
            </a:extLst>
          </p:cNvPr>
          <p:cNvSpPr>
            <a:spLocks noGrp="1"/>
          </p:cNvSpPr>
          <p:nvPr>
            <p:ph idx="1"/>
          </p:nvPr>
        </p:nvSpPr>
        <p:spPr/>
        <p:txBody>
          <a:bodyPr/>
          <a:lstStyle/>
          <a:p>
            <a:r>
              <a:rPr lang="en-US" dirty="0"/>
              <a:t>All training is aimed at creating long-term physical changes in the body systems. These changes are referred to as adaptations.</a:t>
            </a:r>
          </a:p>
          <a:p>
            <a:pPr marL="0" indent="0">
              <a:buNone/>
            </a:pPr>
            <a:endParaRPr lang="en-US" dirty="0"/>
          </a:p>
          <a:p>
            <a:r>
              <a:rPr lang="en-US" dirty="0"/>
              <a:t>Rowing in regattas requires us to give a full gas effort for 11 to 15 minutes, and is classed as an endurance sport.</a:t>
            </a:r>
          </a:p>
          <a:p>
            <a:pPr marL="0" indent="0">
              <a:buNone/>
            </a:pPr>
            <a:endParaRPr lang="en-US" dirty="0"/>
          </a:p>
          <a:p>
            <a:r>
              <a:rPr lang="en-US" dirty="0"/>
              <a:t>This means we need to train to get stronger so we can get the boat to go faster AND train the cardiovascular systems (heart and lungs) so we can KEEP the boat going faster for the length of the regatta!</a:t>
            </a:r>
            <a:endParaRPr lang="en-GB" dirty="0"/>
          </a:p>
        </p:txBody>
      </p:sp>
    </p:spTree>
    <p:extLst>
      <p:ext uri="{BB962C8B-B14F-4D97-AF65-F5344CB8AC3E}">
        <p14:creationId xmlns:p14="http://schemas.microsoft.com/office/powerpoint/2010/main" val="3367417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FB07-D4E7-450D-90C3-5A1E2263CAAE}"/>
              </a:ext>
            </a:extLst>
          </p:cNvPr>
          <p:cNvSpPr>
            <a:spLocks noGrp="1"/>
          </p:cNvSpPr>
          <p:nvPr>
            <p:ph type="title"/>
          </p:nvPr>
        </p:nvSpPr>
        <p:spPr/>
        <p:txBody>
          <a:bodyPr/>
          <a:lstStyle/>
          <a:p>
            <a:r>
              <a:rPr lang="en-US" dirty="0"/>
              <a:t>Rest and recovery </a:t>
            </a:r>
            <a:endParaRPr lang="en-GB" dirty="0"/>
          </a:p>
        </p:txBody>
      </p:sp>
      <p:sp>
        <p:nvSpPr>
          <p:cNvPr id="3" name="Content Placeholder 2">
            <a:extLst>
              <a:ext uri="{FF2B5EF4-FFF2-40B4-BE49-F238E27FC236}">
                <a16:creationId xmlns:a16="http://schemas.microsoft.com/office/drawing/2014/main" id="{699947D4-1189-4DE3-AB81-2927AA85430F}"/>
              </a:ext>
            </a:extLst>
          </p:cNvPr>
          <p:cNvSpPr>
            <a:spLocks noGrp="1"/>
          </p:cNvSpPr>
          <p:nvPr>
            <p:ph idx="1"/>
          </p:nvPr>
        </p:nvSpPr>
        <p:spPr/>
        <p:txBody>
          <a:bodyPr/>
          <a:lstStyle/>
          <a:p>
            <a:r>
              <a:rPr lang="en-US" dirty="0"/>
              <a:t>Physical adaptations happen during the recovery after your sessions.</a:t>
            </a:r>
          </a:p>
          <a:p>
            <a:r>
              <a:rPr lang="en-US" dirty="0"/>
              <a:t>Rest between sessions, </a:t>
            </a:r>
          </a:p>
          <a:p>
            <a:r>
              <a:rPr lang="en-US" dirty="0"/>
              <a:t>Good sleep </a:t>
            </a:r>
          </a:p>
          <a:p>
            <a:r>
              <a:rPr lang="en-US" dirty="0"/>
              <a:t>The right nutrition, including the use of carbohydrate and protein, especially after a hard session, to help repair the damage caused by intense training.</a:t>
            </a:r>
            <a:endParaRPr lang="en-GB" dirty="0"/>
          </a:p>
        </p:txBody>
      </p:sp>
    </p:spTree>
    <p:extLst>
      <p:ext uri="{BB962C8B-B14F-4D97-AF65-F5344CB8AC3E}">
        <p14:creationId xmlns:p14="http://schemas.microsoft.com/office/powerpoint/2010/main" val="65196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DE16-84B7-4CCB-A384-7FAA2424D78F}"/>
              </a:ext>
            </a:extLst>
          </p:cNvPr>
          <p:cNvSpPr>
            <a:spLocks noGrp="1"/>
          </p:cNvSpPr>
          <p:nvPr>
            <p:ph type="title"/>
          </p:nvPr>
        </p:nvSpPr>
        <p:spPr/>
        <p:txBody>
          <a:bodyPr/>
          <a:lstStyle/>
          <a:p>
            <a:r>
              <a:rPr lang="en-US" dirty="0"/>
              <a:t>Overtraining</a:t>
            </a:r>
            <a:endParaRPr lang="en-GB" dirty="0"/>
          </a:p>
        </p:txBody>
      </p:sp>
      <p:sp>
        <p:nvSpPr>
          <p:cNvPr id="3" name="Content Placeholder 2">
            <a:extLst>
              <a:ext uri="{FF2B5EF4-FFF2-40B4-BE49-F238E27FC236}">
                <a16:creationId xmlns:a16="http://schemas.microsoft.com/office/drawing/2014/main" id="{795BC744-F471-4702-A251-41E2EAF4984F}"/>
              </a:ext>
            </a:extLst>
          </p:cNvPr>
          <p:cNvSpPr>
            <a:spLocks noGrp="1"/>
          </p:cNvSpPr>
          <p:nvPr>
            <p:ph idx="1"/>
          </p:nvPr>
        </p:nvSpPr>
        <p:spPr/>
        <p:txBody>
          <a:bodyPr/>
          <a:lstStyle/>
          <a:p>
            <a:pPr marL="0" indent="0">
              <a:buNone/>
            </a:pPr>
            <a:r>
              <a:rPr lang="en-US" dirty="0"/>
              <a:t>If you don’t have sufficient rest periods you are at risk of overtraining. This is when the body does not have time to adapt to the training and as a result your fitness declines and you’re more at risk of becoming ill or injured.</a:t>
            </a:r>
            <a:endParaRPr lang="en-GB" dirty="0"/>
          </a:p>
        </p:txBody>
      </p:sp>
    </p:spTree>
    <p:extLst>
      <p:ext uri="{BB962C8B-B14F-4D97-AF65-F5344CB8AC3E}">
        <p14:creationId xmlns:p14="http://schemas.microsoft.com/office/powerpoint/2010/main" val="200743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7FFB-77A1-4B4F-93B6-811CD3E5DBF4}"/>
              </a:ext>
            </a:extLst>
          </p:cNvPr>
          <p:cNvSpPr>
            <a:spLocks noGrp="1"/>
          </p:cNvSpPr>
          <p:nvPr>
            <p:ph type="title"/>
          </p:nvPr>
        </p:nvSpPr>
        <p:spPr/>
        <p:txBody>
          <a:bodyPr>
            <a:normAutofit/>
          </a:bodyPr>
          <a:lstStyle/>
          <a:p>
            <a:r>
              <a:rPr lang="en-GB" dirty="0"/>
              <a:t>Using a heart rate monitor (HRM) is a very good way of:</a:t>
            </a:r>
          </a:p>
        </p:txBody>
      </p:sp>
      <p:sp>
        <p:nvSpPr>
          <p:cNvPr id="3" name="Content Placeholder 2">
            <a:extLst>
              <a:ext uri="{FF2B5EF4-FFF2-40B4-BE49-F238E27FC236}">
                <a16:creationId xmlns:a16="http://schemas.microsoft.com/office/drawing/2014/main" id="{BDB4E357-803D-42CC-AB8A-C4AA5B1E3382}"/>
              </a:ext>
            </a:extLst>
          </p:cNvPr>
          <p:cNvSpPr>
            <a:spLocks noGrp="1"/>
          </p:cNvSpPr>
          <p:nvPr>
            <p:ph idx="1"/>
          </p:nvPr>
        </p:nvSpPr>
        <p:spPr/>
        <p:txBody>
          <a:bodyPr/>
          <a:lstStyle/>
          <a:p>
            <a:pPr marL="514350" indent="-514350">
              <a:buFont typeface="+mj-lt"/>
              <a:buAutoNum type="arabicPeriod"/>
            </a:pPr>
            <a:r>
              <a:rPr lang="en-GB" dirty="0"/>
              <a:t>Making sure that you’re training in the right zone. It’s easy to be either not working hard enough during a high intensity session or working too hard during a steady, lower intensity session.</a:t>
            </a:r>
          </a:p>
          <a:p>
            <a:pPr marL="514350" indent="-514350">
              <a:buFont typeface="+mj-lt"/>
              <a:buAutoNum type="arabicPeriod"/>
            </a:pPr>
            <a:r>
              <a:rPr lang="en-GB" dirty="0"/>
              <a:t>Keeping track of your fitness levels. Are you going faster with the same heart rate compared to a month ago?</a:t>
            </a:r>
          </a:p>
          <a:p>
            <a:pPr marL="514350" indent="-514350">
              <a:buFont typeface="+mj-lt"/>
              <a:buAutoNum type="arabicPeriod"/>
            </a:pPr>
            <a:r>
              <a:rPr lang="en-GB" dirty="0"/>
              <a:t>Are you tired? If you’re tired or maybe getting a virus, your heart rate may be higher than you’re expecting it to be. Time to ease up for a while maybe?</a:t>
            </a:r>
          </a:p>
        </p:txBody>
      </p:sp>
    </p:spTree>
    <p:extLst>
      <p:ext uri="{BB962C8B-B14F-4D97-AF65-F5344CB8AC3E}">
        <p14:creationId xmlns:p14="http://schemas.microsoft.com/office/powerpoint/2010/main" val="1112656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57ED-2B7E-4E02-A9DA-051F7E47BB23}"/>
              </a:ext>
            </a:extLst>
          </p:cNvPr>
          <p:cNvSpPr>
            <a:spLocks noGrp="1"/>
          </p:cNvSpPr>
          <p:nvPr>
            <p:ph type="title"/>
          </p:nvPr>
        </p:nvSpPr>
        <p:spPr/>
        <p:txBody>
          <a:bodyPr/>
          <a:lstStyle/>
          <a:p>
            <a:r>
              <a:rPr lang="en-GB" dirty="0"/>
              <a:t>Other exercise?</a:t>
            </a:r>
          </a:p>
        </p:txBody>
      </p:sp>
      <p:sp>
        <p:nvSpPr>
          <p:cNvPr id="3" name="Content Placeholder 2">
            <a:extLst>
              <a:ext uri="{FF2B5EF4-FFF2-40B4-BE49-F238E27FC236}">
                <a16:creationId xmlns:a16="http://schemas.microsoft.com/office/drawing/2014/main" id="{CC96568E-0899-4401-9CAC-EE61B10BD819}"/>
              </a:ext>
            </a:extLst>
          </p:cNvPr>
          <p:cNvSpPr>
            <a:spLocks noGrp="1"/>
          </p:cNvSpPr>
          <p:nvPr>
            <p:ph idx="1"/>
          </p:nvPr>
        </p:nvSpPr>
        <p:spPr/>
        <p:txBody>
          <a:bodyPr/>
          <a:lstStyle/>
          <a:p>
            <a:r>
              <a:rPr lang="en-GB" dirty="0"/>
              <a:t>We’re not able to go rowing that often each week, especially in the winter. What else can you do to increase your fitness?</a:t>
            </a:r>
          </a:p>
          <a:p>
            <a:r>
              <a:rPr lang="en-GB" dirty="0"/>
              <a:t>Indoor rowing machines are ideal! They replicate rowing, you can workout from a few minutes to whatever you like and can closely monitor your results. They’re not for everyone but they are very effective.</a:t>
            </a:r>
          </a:p>
          <a:p>
            <a:r>
              <a:rPr lang="en-GB" dirty="0"/>
              <a:t>Cycling – either outdoors or on an indoor trainer. Perfect for cardiovascular training, stamina and leg strength. Not so good for the upper body!!</a:t>
            </a:r>
          </a:p>
        </p:txBody>
      </p:sp>
    </p:spTree>
    <p:extLst>
      <p:ext uri="{BB962C8B-B14F-4D97-AF65-F5344CB8AC3E}">
        <p14:creationId xmlns:p14="http://schemas.microsoft.com/office/powerpoint/2010/main" val="907908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B1D3-2AEB-4E65-905C-B857A925BEA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E10753-D81D-4927-9FF8-1E3037DD1D8B}"/>
              </a:ext>
            </a:extLst>
          </p:cNvPr>
          <p:cNvSpPr>
            <a:spLocks noGrp="1"/>
          </p:cNvSpPr>
          <p:nvPr>
            <p:ph idx="1"/>
          </p:nvPr>
        </p:nvSpPr>
        <p:spPr/>
        <p:txBody>
          <a:bodyPr/>
          <a:lstStyle/>
          <a:p>
            <a:r>
              <a:rPr lang="en-GB" dirty="0"/>
              <a:t>Running – again great for cardiovascular training and stamina. If you haven’t run much before then take it very, very easy to start with.</a:t>
            </a:r>
          </a:p>
          <a:p>
            <a:r>
              <a:rPr lang="en-GB" dirty="0"/>
              <a:t>Swimming – same as for running and cycling but more of a whole body exercise.</a:t>
            </a:r>
          </a:p>
          <a:p>
            <a:r>
              <a:rPr lang="en-GB" dirty="0"/>
              <a:t>Gym classes/ circuit training. Good for increasing strength and using muscles you didn’t know you had!!</a:t>
            </a:r>
          </a:p>
          <a:p>
            <a:r>
              <a:rPr lang="en-GB" dirty="0"/>
              <a:t>Yoga / Pilates / Tai Chi etc -  great for flexibility and general well being.</a:t>
            </a:r>
          </a:p>
        </p:txBody>
      </p:sp>
    </p:spTree>
    <p:extLst>
      <p:ext uri="{BB962C8B-B14F-4D97-AF65-F5344CB8AC3E}">
        <p14:creationId xmlns:p14="http://schemas.microsoft.com/office/powerpoint/2010/main" val="3740961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E81A-E735-41CB-9A9F-85414EDC8B3F}"/>
              </a:ext>
            </a:extLst>
          </p:cNvPr>
          <p:cNvSpPr>
            <a:spLocks noGrp="1"/>
          </p:cNvSpPr>
          <p:nvPr>
            <p:ph type="title"/>
          </p:nvPr>
        </p:nvSpPr>
        <p:spPr/>
        <p:txBody>
          <a:bodyPr/>
          <a:lstStyle/>
          <a:p>
            <a:r>
              <a:rPr lang="en-GB" dirty="0"/>
              <a:t>The way forward.</a:t>
            </a:r>
          </a:p>
        </p:txBody>
      </p:sp>
      <p:sp>
        <p:nvSpPr>
          <p:cNvPr id="3" name="Content Placeholder 2">
            <a:extLst>
              <a:ext uri="{FF2B5EF4-FFF2-40B4-BE49-F238E27FC236}">
                <a16:creationId xmlns:a16="http://schemas.microsoft.com/office/drawing/2014/main" id="{A732F784-FDE8-4DD8-B8FB-A975BE522E7F}"/>
              </a:ext>
            </a:extLst>
          </p:cNvPr>
          <p:cNvSpPr>
            <a:spLocks noGrp="1"/>
          </p:cNvSpPr>
          <p:nvPr>
            <p:ph idx="1"/>
          </p:nvPr>
        </p:nvSpPr>
        <p:spPr/>
        <p:txBody>
          <a:bodyPr>
            <a:normAutofit lnSpcReduction="10000"/>
          </a:bodyPr>
          <a:lstStyle/>
          <a:p>
            <a:r>
              <a:rPr lang="en-GB" dirty="0"/>
              <a:t>Consistency and variety is the key to getting better.</a:t>
            </a:r>
          </a:p>
          <a:p>
            <a:endParaRPr lang="en-GB" dirty="0"/>
          </a:p>
          <a:p>
            <a:r>
              <a:rPr lang="en-GB" dirty="0"/>
              <a:t>Do some kind of training most days, even for a short time.</a:t>
            </a:r>
          </a:p>
          <a:p>
            <a:endParaRPr lang="en-GB" dirty="0"/>
          </a:p>
          <a:p>
            <a:r>
              <a:rPr lang="en-GB" dirty="0"/>
              <a:t>Do different activities and different levels of effort.</a:t>
            </a:r>
          </a:p>
          <a:p>
            <a:endParaRPr lang="en-GB" dirty="0"/>
          </a:p>
          <a:p>
            <a:r>
              <a:rPr lang="en-GB" dirty="0"/>
              <a:t>Get a heart rate monitor and tune in to what your heart’s doing.</a:t>
            </a:r>
          </a:p>
          <a:p>
            <a:endParaRPr lang="en-GB" dirty="0"/>
          </a:p>
          <a:p>
            <a:r>
              <a:rPr lang="en-GB" dirty="0"/>
              <a:t>Remember – everything's a training opportunity!!</a:t>
            </a:r>
          </a:p>
        </p:txBody>
      </p:sp>
    </p:spTree>
    <p:extLst>
      <p:ext uri="{BB962C8B-B14F-4D97-AF65-F5344CB8AC3E}">
        <p14:creationId xmlns:p14="http://schemas.microsoft.com/office/powerpoint/2010/main" val="3853972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0549-B6A3-4BEB-A2C8-5C16A2982D0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9BA632-E426-4233-A2F9-8D5C94115A94}"/>
              </a:ext>
            </a:extLst>
          </p:cNvPr>
          <p:cNvSpPr>
            <a:spLocks noGrp="1"/>
          </p:cNvSpPr>
          <p:nvPr>
            <p:ph idx="1"/>
          </p:nvPr>
        </p:nvSpPr>
        <p:spPr/>
        <p:txBody>
          <a:bodyPr/>
          <a:lstStyle/>
          <a:p>
            <a:endParaRPr lang="en-GB" dirty="0"/>
          </a:p>
        </p:txBody>
      </p:sp>
      <p:sp>
        <p:nvSpPr>
          <p:cNvPr id="4" name="TextBox 3">
            <a:extLst>
              <a:ext uri="{FF2B5EF4-FFF2-40B4-BE49-F238E27FC236}">
                <a16:creationId xmlns:a16="http://schemas.microsoft.com/office/drawing/2014/main" id="{522AC831-8B03-4A1A-92F7-47AE334F61FF}"/>
              </a:ext>
            </a:extLst>
          </p:cNvPr>
          <p:cNvSpPr txBox="1"/>
          <p:nvPr/>
        </p:nvSpPr>
        <p:spPr>
          <a:xfrm>
            <a:off x="1409351" y="2994870"/>
            <a:ext cx="9269834" cy="1569660"/>
          </a:xfrm>
          <a:prstGeom prst="rect">
            <a:avLst/>
          </a:prstGeom>
          <a:noFill/>
        </p:spPr>
        <p:txBody>
          <a:bodyPr wrap="square" rtlCol="0">
            <a:spAutoFit/>
          </a:bodyPr>
          <a:lstStyle/>
          <a:p>
            <a:pPr algn="ctr"/>
            <a:r>
              <a:rPr lang="en-GB" sz="9600" dirty="0"/>
              <a:t>Happy Training!</a:t>
            </a:r>
          </a:p>
        </p:txBody>
      </p:sp>
    </p:spTree>
    <p:extLst>
      <p:ext uri="{BB962C8B-B14F-4D97-AF65-F5344CB8AC3E}">
        <p14:creationId xmlns:p14="http://schemas.microsoft.com/office/powerpoint/2010/main" val="72603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7D67-9BD1-470E-963D-2567C13F0AC4}"/>
              </a:ext>
            </a:extLst>
          </p:cNvPr>
          <p:cNvSpPr>
            <a:spLocks noGrp="1"/>
          </p:cNvSpPr>
          <p:nvPr>
            <p:ph type="title"/>
          </p:nvPr>
        </p:nvSpPr>
        <p:spPr/>
        <p:txBody>
          <a:bodyPr/>
          <a:lstStyle/>
          <a:p>
            <a:r>
              <a:rPr lang="en-GB" dirty="0"/>
              <a:t>What’s happening in your body?</a:t>
            </a:r>
          </a:p>
        </p:txBody>
      </p:sp>
      <p:sp>
        <p:nvSpPr>
          <p:cNvPr id="3" name="Content Placeholder 2">
            <a:extLst>
              <a:ext uri="{FF2B5EF4-FFF2-40B4-BE49-F238E27FC236}">
                <a16:creationId xmlns:a16="http://schemas.microsoft.com/office/drawing/2014/main" id="{73625A16-8640-484B-B146-4E17ADA09AD1}"/>
              </a:ext>
            </a:extLst>
          </p:cNvPr>
          <p:cNvSpPr>
            <a:spLocks noGrp="1"/>
          </p:cNvSpPr>
          <p:nvPr>
            <p:ph idx="1"/>
          </p:nvPr>
        </p:nvSpPr>
        <p:spPr/>
        <p:txBody>
          <a:bodyPr>
            <a:normAutofit fontScale="92500" lnSpcReduction="10000"/>
          </a:bodyPr>
          <a:lstStyle/>
          <a:p>
            <a:pPr marL="0" indent="0">
              <a:buNone/>
            </a:pPr>
            <a:r>
              <a:rPr lang="en-GB" dirty="0"/>
              <a:t>When your body is working hard, as in a rowing regatta, the following things are happening:-</a:t>
            </a:r>
          </a:p>
          <a:p>
            <a:pPr marL="514350" indent="-514350">
              <a:buFont typeface="+mj-lt"/>
              <a:buAutoNum type="arabicPeriod"/>
            </a:pPr>
            <a:r>
              <a:rPr lang="en-GB" dirty="0"/>
              <a:t>Your muscles are using the energy supplies in your body in order to produce work.</a:t>
            </a:r>
          </a:p>
          <a:p>
            <a:pPr marL="514350" indent="-514350">
              <a:buFont typeface="+mj-lt"/>
              <a:buAutoNum type="arabicPeriod"/>
            </a:pPr>
            <a:r>
              <a:rPr lang="en-GB" dirty="0"/>
              <a:t>To do this they need oxygen.</a:t>
            </a:r>
          </a:p>
          <a:p>
            <a:pPr marL="514350" indent="-514350">
              <a:buFont typeface="+mj-lt"/>
              <a:buAutoNum type="arabicPeriod"/>
            </a:pPr>
            <a:r>
              <a:rPr lang="en-GB" dirty="0"/>
              <a:t>The oxygen comes from the blood that is being pumped around the body by the heart.</a:t>
            </a:r>
          </a:p>
          <a:p>
            <a:pPr marL="514350" indent="-514350">
              <a:buFont typeface="+mj-lt"/>
              <a:buAutoNum type="arabicPeriod"/>
            </a:pPr>
            <a:r>
              <a:rPr lang="en-GB" dirty="0"/>
              <a:t>The blood gets it’s oxygen from the lungs.</a:t>
            </a:r>
          </a:p>
          <a:p>
            <a:pPr marL="514350" indent="-514350">
              <a:buFont typeface="+mj-lt"/>
              <a:buAutoNum type="arabicPeriod"/>
            </a:pPr>
            <a:r>
              <a:rPr lang="en-GB" dirty="0"/>
              <a:t>The harder you work, the faster your heart needs to pump to supply the oxygen and the faster you breathe to be able to supply the oxygen needed.</a:t>
            </a:r>
          </a:p>
        </p:txBody>
      </p:sp>
    </p:spTree>
    <p:extLst>
      <p:ext uri="{BB962C8B-B14F-4D97-AF65-F5344CB8AC3E}">
        <p14:creationId xmlns:p14="http://schemas.microsoft.com/office/powerpoint/2010/main" val="1655075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09B8-77D6-4EA6-8BFE-112F1B3BE0EA}"/>
              </a:ext>
            </a:extLst>
          </p:cNvPr>
          <p:cNvSpPr>
            <a:spLocks noGrp="1"/>
          </p:cNvSpPr>
          <p:nvPr>
            <p:ph type="title"/>
          </p:nvPr>
        </p:nvSpPr>
        <p:spPr/>
        <p:txBody>
          <a:bodyPr>
            <a:normAutofit/>
          </a:bodyPr>
          <a:lstStyle/>
          <a:p>
            <a:pPr algn="ctr"/>
            <a:r>
              <a:rPr lang="en-GB" sz="6600" dirty="0"/>
              <a:t>Muscles.</a:t>
            </a:r>
          </a:p>
        </p:txBody>
      </p:sp>
      <p:pic>
        <p:nvPicPr>
          <p:cNvPr id="4" name="Content Placeholder 3">
            <a:extLst>
              <a:ext uri="{FF2B5EF4-FFF2-40B4-BE49-F238E27FC236}">
                <a16:creationId xmlns:a16="http://schemas.microsoft.com/office/drawing/2014/main" id="{6A2BC07D-CA60-4525-BA97-FCC1411D47EF}"/>
              </a:ext>
            </a:extLst>
          </p:cNvPr>
          <p:cNvPicPr>
            <a:picLocks noGrp="1" noChangeAspect="1"/>
          </p:cNvPicPr>
          <p:nvPr>
            <p:ph idx="1"/>
          </p:nvPr>
        </p:nvPicPr>
        <p:blipFill>
          <a:blip r:embed="rId2"/>
          <a:stretch>
            <a:fillRect/>
          </a:stretch>
        </p:blipFill>
        <p:spPr>
          <a:xfrm>
            <a:off x="1517676" y="1875959"/>
            <a:ext cx="4173587" cy="4351338"/>
          </a:xfrm>
          <a:prstGeom prst="rect">
            <a:avLst/>
          </a:prstGeom>
        </p:spPr>
      </p:pic>
      <p:sp>
        <p:nvSpPr>
          <p:cNvPr id="5" name="TextBox 4">
            <a:extLst>
              <a:ext uri="{FF2B5EF4-FFF2-40B4-BE49-F238E27FC236}">
                <a16:creationId xmlns:a16="http://schemas.microsoft.com/office/drawing/2014/main" id="{1D282D1E-81F4-4F73-AE41-34CF8797AB71}"/>
              </a:ext>
            </a:extLst>
          </p:cNvPr>
          <p:cNvSpPr txBox="1"/>
          <p:nvPr/>
        </p:nvSpPr>
        <p:spPr>
          <a:xfrm>
            <a:off x="6308521" y="2256395"/>
            <a:ext cx="4957894" cy="830997"/>
          </a:xfrm>
          <a:prstGeom prst="rect">
            <a:avLst/>
          </a:prstGeom>
          <a:noFill/>
        </p:spPr>
        <p:txBody>
          <a:bodyPr wrap="square" rtlCol="0">
            <a:spAutoFit/>
          </a:bodyPr>
          <a:lstStyle/>
          <a:p>
            <a:r>
              <a:rPr lang="en-GB" sz="4800" dirty="0"/>
              <a:t>Increase strength</a:t>
            </a:r>
          </a:p>
        </p:txBody>
      </p:sp>
      <p:sp>
        <p:nvSpPr>
          <p:cNvPr id="6" name="TextBox 5">
            <a:extLst>
              <a:ext uri="{FF2B5EF4-FFF2-40B4-BE49-F238E27FC236}">
                <a16:creationId xmlns:a16="http://schemas.microsoft.com/office/drawing/2014/main" id="{DC49A67A-1A4C-4C24-A024-087A55EA15DA}"/>
              </a:ext>
            </a:extLst>
          </p:cNvPr>
          <p:cNvSpPr txBox="1"/>
          <p:nvPr/>
        </p:nvSpPr>
        <p:spPr>
          <a:xfrm>
            <a:off x="6096000" y="4186106"/>
            <a:ext cx="5170415" cy="830997"/>
          </a:xfrm>
          <a:prstGeom prst="rect">
            <a:avLst/>
          </a:prstGeom>
          <a:noFill/>
        </p:spPr>
        <p:txBody>
          <a:bodyPr wrap="square" rtlCol="0">
            <a:spAutoFit/>
          </a:bodyPr>
          <a:lstStyle/>
          <a:p>
            <a:r>
              <a:rPr lang="en-GB" sz="4800" dirty="0"/>
              <a:t>Increase endurance</a:t>
            </a:r>
          </a:p>
        </p:txBody>
      </p:sp>
    </p:spTree>
    <p:extLst>
      <p:ext uri="{BB962C8B-B14F-4D97-AF65-F5344CB8AC3E}">
        <p14:creationId xmlns:p14="http://schemas.microsoft.com/office/powerpoint/2010/main" val="410357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54A7-B7A5-4878-B1CC-1EBE13066EA1}"/>
              </a:ext>
            </a:extLst>
          </p:cNvPr>
          <p:cNvSpPr>
            <a:spLocks noGrp="1"/>
          </p:cNvSpPr>
          <p:nvPr>
            <p:ph type="title"/>
          </p:nvPr>
        </p:nvSpPr>
        <p:spPr/>
        <p:txBody>
          <a:bodyPr>
            <a:normAutofit/>
          </a:bodyPr>
          <a:lstStyle/>
          <a:p>
            <a:pPr algn="ctr"/>
            <a:r>
              <a:rPr lang="en-GB" sz="6600" dirty="0"/>
              <a:t>The Heart.</a:t>
            </a:r>
          </a:p>
        </p:txBody>
      </p:sp>
      <p:pic>
        <p:nvPicPr>
          <p:cNvPr id="1026" name="Picture 2" descr="Structure and Function of the Heart">
            <a:extLst>
              <a:ext uri="{FF2B5EF4-FFF2-40B4-BE49-F238E27FC236}">
                <a16:creationId xmlns:a16="http://schemas.microsoft.com/office/drawing/2014/main" id="{9130E549-C70B-4E9F-8CC6-D51A86E3C6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92737"/>
            <a:ext cx="629774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FBFDE0-15E1-4278-B86F-6AF54B0625AE}"/>
              </a:ext>
            </a:extLst>
          </p:cNvPr>
          <p:cNvSpPr txBox="1"/>
          <p:nvPr/>
        </p:nvSpPr>
        <p:spPr>
          <a:xfrm>
            <a:off x="7692705" y="1968560"/>
            <a:ext cx="3661095" cy="4154984"/>
          </a:xfrm>
          <a:prstGeom prst="rect">
            <a:avLst/>
          </a:prstGeom>
          <a:noFill/>
        </p:spPr>
        <p:txBody>
          <a:bodyPr wrap="square" rtlCol="0">
            <a:spAutoFit/>
          </a:bodyPr>
          <a:lstStyle/>
          <a:p>
            <a:pPr algn="ctr"/>
            <a:r>
              <a:rPr lang="en-GB" sz="4400" dirty="0"/>
              <a:t>Increase efficiency to pump more blood and oxygen to the muscles.</a:t>
            </a:r>
          </a:p>
        </p:txBody>
      </p:sp>
    </p:spTree>
    <p:extLst>
      <p:ext uri="{BB962C8B-B14F-4D97-AF65-F5344CB8AC3E}">
        <p14:creationId xmlns:p14="http://schemas.microsoft.com/office/powerpoint/2010/main" val="151313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957D-7AD1-4BA3-A845-D28858FD34AF}"/>
              </a:ext>
            </a:extLst>
          </p:cNvPr>
          <p:cNvSpPr>
            <a:spLocks noGrp="1"/>
          </p:cNvSpPr>
          <p:nvPr>
            <p:ph type="title"/>
          </p:nvPr>
        </p:nvSpPr>
        <p:spPr/>
        <p:txBody>
          <a:bodyPr>
            <a:normAutofit/>
          </a:bodyPr>
          <a:lstStyle/>
          <a:p>
            <a:pPr algn="ctr"/>
            <a:r>
              <a:rPr lang="en-GB" sz="6600" dirty="0"/>
              <a:t>The lungs</a:t>
            </a:r>
          </a:p>
        </p:txBody>
      </p:sp>
      <p:pic>
        <p:nvPicPr>
          <p:cNvPr id="2050" name="Picture 2" descr="Your lungs are really amazing. An anatomy professor explains why">
            <a:extLst>
              <a:ext uri="{FF2B5EF4-FFF2-40B4-BE49-F238E27FC236}">
                <a16:creationId xmlns:a16="http://schemas.microsoft.com/office/drawing/2014/main" id="{01219EFE-9798-4177-8E77-DC246983C2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92737"/>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4EEAA9-9946-4A56-825E-81000EBEB9CB}"/>
              </a:ext>
            </a:extLst>
          </p:cNvPr>
          <p:cNvSpPr txBox="1"/>
          <p:nvPr/>
        </p:nvSpPr>
        <p:spPr>
          <a:xfrm>
            <a:off x="5981350" y="2544912"/>
            <a:ext cx="5154336" cy="3046988"/>
          </a:xfrm>
          <a:prstGeom prst="rect">
            <a:avLst/>
          </a:prstGeom>
          <a:noFill/>
        </p:spPr>
        <p:txBody>
          <a:bodyPr wrap="square" rtlCol="0">
            <a:spAutoFit/>
          </a:bodyPr>
          <a:lstStyle/>
          <a:p>
            <a:pPr algn="ctr"/>
            <a:r>
              <a:rPr lang="en-GB" sz="4800" dirty="0"/>
              <a:t>Increase the amount of oxygen they give to the blood.</a:t>
            </a:r>
          </a:p>
        </p:txBody>
      </p:sp>
    </p:spTree>
    <p:extLst>
      <p:ext uri="{BB962C8B-B14F-4D97-AF65-F5344CB8AC3E}">
        <p14:creationId xmlns:p14="http://schemas.microsoft.com/office/powerpoint/2010/main" val="354071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B80B-282F-48E8-B52A-6A433A84B199}"/>
              </a:ext>
            </a:extLst>
          </p:cNvPr>
          <p:cNvSpPr>
            <a:spLocks noGrp="1"/>
          </p:cNvSpPr>
          <p:nvPr>
            <p:ph type="title"/>
          </p:nvPr>
        </p:nvSpPr>
        <p:spPr/>
        <p:txBody>
          <a:bodyPr>
            <a:normAutofit/>
          </a:bodyPr>
          <a:lstStyle/>
          <a:p>
            <a:pPr algn="ctr"/>
            <a:r>
              <a:rPr lang="en-GB" sz="6600" u="sng" dirty="0"/>
              <a:t>Energy systems.</a:t>
            </a:r>
          </a:p>
        </p:txBody>
      </p:sp>
      <p:sp>
        <p:nvSpPr>
          <p:cNvPr id="3" name="Content Placeholder 2">
            <a:extLst>
              <a:ext uri="{FF2B5EF4-FFF2-40B4-BE49-F238E27FC236}">
                <a16:creationId xmlns:a16="http://schemas.microsoft.com/office/drawing/2014/main" id="{4B52F596-53F3-4873-9D00-3F3DD5EE8A17}"/>
              </a:ext>
            </a:extLst>
          </p:cNvPr>
          <p:cNvSpPr>
            <a:spLocks noGrp="1"/>
          </p:cNvSpPr>
          <p:nvPr>
            <p:ph idx="1"/>
          </p:nvPr>
        </p:nvSpPr>
        <p:spPr/>
        <p:txBody>
          <a:bodyPr>
            <a:normAutofit lnSpcReduction="10000"/>
          </a:bodyPr>
          <a:lstStyle/>
          <a:p>
            <a:pPr marL="0" indent="0" algn="ctr">
              <a:buNone/>
            </a:pPr>
            <a:endParaRPr lang="en-US" sz="4800" dirty="0"/>
          </a:p>
          <a:p>
            <a:pPr marL="0" indent="0">
              <a:buNone/>
            </a:pPr>
            <a:r>
              <a:rPr lang="en-US" sz="4800" dirty="0"/>
              <a:t>The body’s muscles must have a source of energy. </a:t>
            </a:r>
          </a:p>
          <a:p>
            <a:pPr marL="0" indent="0">
              <a:buNone/>
            </a:pPr>
            <a:endParaRPr lang="en-US" sz="4800" dirty="0"/>
          </a:p>
          <a:p>
            <a:pPr marL="0" indent="0">
              <a:buNone/>
            </a:pPr>
            <a:r>
              <a:rPr lang="en-US" sz="4800" dirty="0"/>
              <a:t>There are three systems for getting energy depending on the level of effort. </a:t>
            </a:r>
            <a:endParaRPr lang="en-GB" sz="4800" dirty="0"/>
          </a:p>
        </p:txBody>
      </p:sp>
    </p:spTree>
    <p:extLst>
      <p:ext uri="{BB962C8B-B14F-4D97-AF65-F5344CB8AC3E}">
        <p14:creationId xmlns:p14="http://schemas.microsoft.com/office/powerpoint/2010/main" val="135505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5680-DDD7-41ED-8A5C-A41E2F71093F}"/>
              </a:ext>
            </a:extLst>
          </p:cNvPr>
          <p:cNvSpPr>
            <a:spLocks noGrp="1"/>
          </p:cNvSpPr>
          <p:nvPr>
            <p:ph type="title"/>
          </p:nvPr>
        </p:nvSpPr>
        <p:spPr/>
        <p:txBody>
          <a:bodyPr>
            <a:normAutofit/>
          </a:bodyPr>
          <a:lstStyle/>
          <a:p>
            <a:r>
              <a:rPr lang="en-US" sz="6600" u="sng" dirty="0"/>
              <a:t>The Phospho-creatine system</a:t>
            </a:r>
            <a:endParaRPr lang="en-GB" sz="6600" u="sng" dirty="0"/>
          </a:p>
        </p:txBody>
      </p:sp>
      <p:sp>
        <p:nvSpPr>
          <p:cNvPr id="3" name="Content Placeholder 2">
            <a:extLst>
              <a:ext uri="{FF2B5EF4-FFF2-40B4-BE49-F238E27FC236}">
                <a16:creationId xmlns:a16="http://schemas.microsoft.com/office/drawing/2014/main" id="{B70D5EC7-1C66-41BD-A82D-6EA13CCD99A2}"/>
              </a:ext>
            </a:extLst>
          </p:cNvPr>
          <p:cNvSpPr>
            <a:spLocks noGrp="1"/>
          </p:cNvSpPr>
          <p:nvPr>
            <p:ph idx="1"/>
          </p:nvPr>
        </p:nvSpPr>
        <p:spPr/>
        <p:txBody>
          <a:bodyPr/>
          <a:lstStyle/>
          <a:p>
            <a:pPr marL="0" indent="0">
              <a:buNone/>
            </a:pPr>
            <a:r>
              <a:rPr lang="en-US" sz="4000" dirty="0"/>
              <a:t>This only lasts for up to 10 to 15 seconds.</a:t>
            </a:r>
          </a:p>
          <a:p>
            <a:pPr marL="0" indent="0">
              <a:buNone/>
            </a:pPr>
            <a:endParaRPr lang="en-US" sz="4000" dirty="0"/>
          </a:p>
          <a:p>
            <a:pPr marL="0" indent="0">
              <a:buNone/>
            </a:pPr>
            <a:r>
              <a:rPr lang="en-US" sz="4000" dirty="0"/>
              <a:t>It’s a chemical reaction in the muscles  using something called ATP</a:t>
            </a:r>
          </a:p>
          <a:p>
            <a:pPr marL="0" indent="0">
              <a:buNone/>
            </a:pPr>
            <a:endParaRPr lang="en-US" sz="4000" dirty="0"/>
          </a:p>
          <a:p>
            <a:pPr marL="0" indent="0">
              <a:buNone/>
            </a:pPr>
            <a:r>
              <a:rPr lang="en-US" sz="4000" dirty="0"/>
              <a:t>It’s the basis for all our energy requirements.</a:t>
            </a:r>
          </a:p>
          <a:p>
            <a:endParaRPr lang="en-GB" dirty="0"/>
          </a:p>
        </p:txBody>
      </p:sp>
    </p:spTree>
    <p:extLst>
      <p:ext uri="{BB962C8B-B14F-4D97-AF65-F5344CB8AC3E}">
        <p14:creationId xmlns:p14="http://schemas.microsoft.com/office/powerpoint/2010/main" val="332199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7277-0353-4740-8DB3-1BD6D9CCC931}"/>
              </a:ext>
            </a:extLst>
          </p:cNvPr>
          <p:cNvSpPr>
            <a:spLocks noGrp="1"/>
          </p:cNvSpPr>
          <p:nvPr>
            <p:ph type="title"/>
          </p:nvPr>
        </p:nvSpPr>
        <p:spPr/>
        <p:txBody>
          <a:bodyPr>
            <a:normAutofit/>
          </a:bodyPr>
          <a:lstStyle/>
          <a:p>
            <a:pPr algn="ctr"/>
            <a:r>
              <a:rPr lang="en-GB" sz="6000" u="sng" dirty="0"/>
              <a:t>Anaerobic System</a:t>
            </a:r>
          </a:p>
        </p:txBody>
      </p:sp>
      <p:sp>
        <p:nvSpPr>
          <p:cNvPr id="3" name="Content Placeholder 2">
            <a:extLst>
              <a:ext uri="{FF2B5EF4-FFF2-40B4-BE49-F238E27FC236}">
                <a16:creationId xmlns:a16="http://schemas.microsoft.com/office/drawing/2014/main" id="{6BB29029-8F5A-43DA-AFB5-5839BAF5A5F4}"/>
              </a:ext>
            </a:extLst>
          </p:cNvPr>
          <p:cNvSpPr>
            <a:spLocks noGrp="1"/>
          </p:cNvSpPr>
          <p:nvPr>
            <p:ph idx="1"/>
          </p:nvPr>
        </p:nvSpPr>
        <p:spPr/>
        <p:txBody>
          <a:bodyPr>
            <a:normAutofit/>
          </a:bodyPr>
          <a:lstStyle/>
          <a:p>
            <a:pPr marL="0" indent="0">
              <a:buNone/>
            </a:pPr>
            <a:endParaRPr lang="en-US" sz="4000" dirty="0"/>
          </a:p>
          <a:p>
            <a:pPr marL="0" indent="0">
              <a:buNone/>
            </a:pPr>
            <a:r>
              <a:rPr lang="en-US" sz="4000" dirty="0"/>
              <a:t>Glycogen stored in the muscles is broken down through anaerobic glycolysis, to produce ATP.</a:t>
            </a:r>
          </a:p>
          <a:p>
            <a:pPr marL="0" indent="0">
              <a:buNone/>
            </a:pPr>
            <a:endParaRPr lang="en-US" sz="4000" dirty="0"/>
          </a:p>
          <a:p>
            <a:pPr marL="0" indent="0">
              <a:buNone/>
            </a:pPr>
            <a:r>
              <a:rPr lang="en-US" sz="4000" dirty="0"/>
              <a:t>Can only be used for 1 or 2 minutes.</a:t>
            </a:r>
            <a:endParaRPr lang="en-GB" sz="4000" dirty="0"/>
          </a:p>
        </p:txBody>
      </p:sp>
    </p:spTree>
    <p:extLst>
      <p:ext uri="{BB962C8B-B14F-4D97-AF65-F5344CB8AC3E}">
        <p14:creationId xmlns:p14="http://schemas.microsoft.com/office/powerpoint/2010/main" val="125031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1339</Words>
  <Application>Microsoft Office PowerPoint</Application>
  <PresentationFormat>Widescreen</PresentationFormat>
  <Paragraphs>102</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Training.   What’s it all about?</vt:lpstr>
      <vt:lpstr>What is the purpose of training?</vt:lpstr>
      <vt:lpstr>What’s happening in your body?</vt:lpstr>
      <vt:lpstr>Muscles.</vt:lpstr>
      <vt:lpstr>The Heart.</vt:lpstr>
      <vt:lpstr>The lungs</vt:lpstr>
      <vt:lpstr>Energy systems.</vt:lpstr>
      <vt:lpstr>The Phospho-creatine system</vt:lpstr>
      <vt:lpstr>Anaerobic System</vt:lpstr>
      <vt:lpstr>Aerobic System</vt:lpstr>
      <vt:lpstr>How does this relate to exercise and rowing?</vt:lpstr>
      <vt:lpstr>The training zones. Can they be changed!!</vt:lpstr>
      <vt:lpstr>Some examples of heart rate during exercise.</vt:lpstr>
      <vt:lpstr>What training should you do?</vt:lpstr>
      <vt:lpstr>Interval training.</vt:lpstr>
      <vt:lpstr>Aerobic or Endurance training</vt:lpstr>
      <vt:lpstr>What should your heart rate be when you’re training?</vt:lpstr>
      <vt:lpstr>Strength training.</vt:lpstr>
      <vt:lpstr>FITT - (Frequency, Intensity, Time, Type)</vt:lpstr>
      <vt:lpstr>Rest and recovery </vt:lpstr>
      <vt:lpstr>Overtraining</vt:lpstr>
      <vt:lpstr>Using a heart rate monitor (HRM) is a very good way of:</vt:lpstr>
      <vt:lpstr>Other exercise?</vt:lpstr>
      <vt:lpstr>PowerPoint Presentation</vt:lpstr>
      <vt:lpstr>The way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train using a heart rate monitor.</dc:title>
  <dc:creator>Martin Lugg</dc:creator>
  <cp:lastModifiedBy>Martin Lugg</cp:lastModifiedBy>
  <cp:revision>10</cp:revision>
  <dcterms:created xsi:type="dcterms:W3CDTF">2021-11-08T16:38:39Z</dcterms:created>
  <dcterms:modified xsi:type="dcterms:W3CDTF">2021-11-23T16:20:31Z</dcterms:modified>
</cp:coreProperties>
</file>